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33"/>
    <a:srgbClr val="008000"/>
    <a:srgbClr val="0066FF"/>
    <a:srgbClr val="A50021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9" autoAdjust="0"/>
  </p:normalViewPr>
  <p:slideViewPr>
    <p:cSldViewPr>
      <p:cViewPr>
        <p:scale>
          <a:sx n="80" d="100"/>
          <a:sy n="80" d="100"/>
        </p:scale>
        <p:origin x="-46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58417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На</a:t>
            </a:r>
            <a:r>
              <a:rPr lang="uk-UA" sz="60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ціонально-патріотичне</a:t>
            </a:r>
            <a:r>
              <a:rPr lang="uk-UA" sz="6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виховання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\Рабочий стол\Новая папка\284fe__herb-1024x6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708920"/>
            <a:ext cx="51845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8000"/>
                </a:solidFill>
              </a:rPr>
              <a:t>Початкова школа</a:t>
            </a:r>
            <a:r>
              <a:rPr lang="ru-RU" b="1" dirty="0">
                <a:solidFill>
                  <a:srgbClr val="008000"/>
                </a:solidFill>
              </a:rPr>
              <a:t/>
            </a:r>
            <a:br>
              <a:rPr lang="ru-RU" b="1" dirty="0">
                <a:solidFill>
                  <a:srgbClr val="008000"/>
                </a:solidFill>
              </a:rPr>
            </a:br>
            <a:r>
              <a:rPr lang="ru-RU" b="1" dirty="0" smtClean="0">
                <a:solidFill>
                  <a:srgbClr val="008000"/>
                </a:solidFill>
              </a:rPr>
              <a:t>1-4 </a:t>
            </a:r>
            <a:r>
              <a:rPr lang="ru-RU" b="1" dirty="0" err="1" smtClean="0">
                <a:solidFill>
                  <a:srgbClr val="008000"/>
                </a:solidFill>
              </a:rPr>
              <a:t>класи</a:t>
            </a:r>
            <a:r>
              <a:rPr lang="ru-RU" b="1" dirty="0" smtClean="0">
                <a:solidFill>
                  <a:srgbClr val="008000"/>
                </a:solidFill>
              </a:rPr>
              <a:t> 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r">
              <a:buNone/>
            </a:pPr>
            <a:r>
              <a:rPr lang="uk-UA" sz="3400" i="1" dirty="0">
                <a:latin typeface="Times New Roman" pitchFamily="18" charset="0"/>
                <a:cs typeface="Times New Roman" pitchFamily="18" charset="0"/>
              </a:rPr>
              <a:t>Виховні досягнення</a:t>
            </a:r>
            <a:endParaRPr lang="ru-RU" sz="34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Сформованість основних понять про народ, націю, суспільство, державу: </a:t>
            </a:r>
            <a:endParaRPr lang="ru-RU" sz="3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5600" algn="just">
              <a:buNone/>
            </a:pPr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- почуття поваги та гордості до рідного краю, народу, мови;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5600" algn="just">
              <a:buNone/>
            </a:pPr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відчуття себе громадянином України, шанування державних символів, Конституції України;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marL="0" indent="355600" algn="just">
              <a:buNone/>
            </a:pP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- любові до культури свого народу, його традицій, звичаїв і обрядів;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 marL="0" indent="355600" algn="just">
              <a:buNone/>
            </a:pPr>
            <a:r>
              <a:rPr lang="uk-UA" sz="3400" dirty="0">
                <a:latin typeface="Times New Roman" pitchFamily="18" charset="0"/>
                <a:cs typeface="Times New Roman" pitchFamily="18" charset="0"/>
              </a:rPr>
              <a:t>- розуміння правил взаємодії людей у колективі, суспільстві та безконфліктність їх спілкування, толерантного ставлення до представників інших національностей, шанобливого ставлення до їх культури, релігій, традицій</a:t>
            </a:r>
            <a:r>
              <a:rPr lang="uk-UA" sz="3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4" y="144464"/>
            <a:ext cx="2843360" cy="191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</a:t>
            </a:r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діяльності </a:t>
            </a:r>
            <a:endParaRPr lang="ru-RU" sz="4800" b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r">
              <a:buNone/>
            </a:pPr>
            <a:r>
              <a:rPr lang="uk-UA" sz="44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1 </a:t>
            </a:r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клас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"Та земля мила, де мати народила",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Моя рідна Україна",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Символи моєї держави",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Знай і поважай Герб, Прапор і Гімн своєї Батьківщини",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Ми — українці",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 країні рідної мови",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Мова",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Наша мова — солов'їна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4807" y="3321878"/>
            <a:ext cx="3459193" cy="353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20258" r="48756"/>
          <a:stretch>
            <a:fillRect/>
          </a:stretch>
        </p:blipFill>
        <p:spPr bwMode="auto">
          <a:xfrm>
            <a:off x="6372200" y="3140968"/>
            <a:ext cx="262194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995120" cy="4853136"/>
          </a:xfrm>
        </p:spPr>
        <p:txBody>
          <a:bodyPr>
            <a:normAutofit fontScale="85000" lnSpcReduction="10000"/>
          </a:bodyPr>
          <a:lstStyle/>
          <a:p>
            <a:pPr algn="r">
              <a:buNone/>
            </a:pP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  2 </a:t>
            </a:r>
            <a:r>
              <a:rPr lang="uk-UA" sz="4000" b="1" dirty="0">
                <a:solidFill>
                  <a:srgbClr val="FF0000"/>
                </a:solidFill>
                <a:latin typeface="Monotype Corsiva" pitchFamily="66" charset="0"/>
              </a:rPr>
              <a:t>клас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"Наша Вітчизна — Україна",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 нас одна Батьківщина — наша рідна Україна",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Ми — українці",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Я — син своєї землі",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Українці за кордоном",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Славетні українці",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Кожному миле його слово рідне",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Я маю право... кожна людина має право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11811" b="3474"/>
          <a:stretch>
            <a:fillRect/>
          </a:stretch>
        </p:blipFill>
        <p:spPr bwMode="auto">
          <a:xfrm>
            <a:off x="5004048" y="4192866"/>
            <a:ext cx="3635449" cy="237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algn="r">
              <a:buNone/>
            </a:pPr>
            <a:r>
              <a:rPr lang="uk-UA" sz="10000" b="1" dirty="0">
                <a:solidFill>
                  <a:srgbClr val="FF0000"/>
                </a:solidFill>
                <a:latin typeface="Monotype Corsiva" pitchFamily="66" charset="0"/>
              </a:rPr>
              <a:t>3 клас</a:t>
            </a:r>
            <a:endParaRPr lang="ru-RU" sz="100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"Я — маленький громадянин",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Ми всі – єдина сім’я",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Чи знаєш ти свій край?",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Древня столиця України",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Легенди нашого краю",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Вулицями рідного міста (села)",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Година пам'яті",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Моральні цінності мого народу. Традиції поваги, турботи, співчуття й допомоги людям",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Моя мала Батьківщина",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Мій рідний край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"Рід, родина, рідня",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Моя рідна вулиця",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Пам'ятаймо героїв",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Мої права та обов'язки",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Дитяча праця і права дитини".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636912"/>
            <a:ext cx="2483321" cy="389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525963"/>
          </a:xfrm>
        </p:spPr>
        <p:txBody>
          <a:bodyPr>
            <a:normAutofit fontScale="85000" lnSpcReduction="10000"/>
          </a:bodyPr>
          <a:lstStyle/>
          <a:p>
            <a:pPr algn="r">
              <a:buNone/>
            </a:pPr>
            <a:r>
              <a:rPr lang="uk-UA" sz="4000" b="1" dirty="0">
                <a:solidFill>
                  <a:srgbClr val="FF0000"/>
                </a:solidFill>
                <a:latin typeface="Monotype Corsiva" pitchFamily="66" charset="0"/>
              </a:rPr>
              <a:t>4 клас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"Одна-єдина на цілім світі...",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Я — громадянин України і пишаюсь цим",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Люби і знай свій рідний край",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Люди, які прославили мій край",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Сторінки історії мого міста (села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)",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"І живе калина на папері",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Всі народи України живуть в злагоді та мирі",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Шануймося, бо ми того варті".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 smtClean="0">
                <a:solidFill>
                  <a:srgbClr val="008000"/>
                </a:solidFill>
              </a:rPr>
              <a:t>Основна школа</a:t>
            </a:r>
            <a:r>
              <a:rPr lang="ru-RU" b="1" dirty="0" smtClean="0">
                <a:solidFill>
                  <a:srgbClr val="008000"/>
                </a:solidFill>
              </a:rPr>
              <a:t/>
            </a:r>
            <a:br>
              <a:rPr lang="ru-RU" b="1" dirty="0" smtClean="0">
                <a:solidFill>
                  <a:srgbClr val="008000"/>
                </a:solidFill>
              </a:rPr>
            </a:br>
            <a:r>
              <a:rPr lang="ru-RU" b="1" dirty="0" smtClean="0">
                <a:solidFill>
                  <a:srgbClr val="008000"/>
                </a:solidFill>
              </a:rPr>
              <a:t>5-7 </a:t>
            </a:r>
            <a:r>
              <a:rPr lang="ru-RU" b="1" dirty="0" err="1" smtClean="0">
                <a:solidFill>
                  <a:srgbClr val="008000"/>
                </a:solidFill>
              </a:rPr>
              <a:t>класи</a:t>
            </a:r>
            <a:r>
              <a:rPr lang="ru-RU" b="1" dirty="0" smtClean="0">
                <a:solidFill>
                  <a:srgbClr val="008000"/>
                </a:solidFill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r">
              <a:buNone/>
            </a:pP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Виховні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досягнення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Усвідомлення єдності власної долі з долею Батьківщини: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виховання почуття патріотизму;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почуття любові до свого рідного краю, Батьківщини, народу, традицій та звичаїв;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моральних, духовних та історико-культурних цінностей, високої мовної культури;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шанобливого ставлення до державної символіки;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правил та норм поведінки, соціально важливих для суспільства;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активної життєвої позиції щодо негативних проявів у соціумі;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толерантного ставлення до історії та культури інших народностей, які проживають в Україні та інших державах;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шанування героїв України;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знання і повага законів України.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2555329" cy="209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 smtClean="0">
                <a:solidFill>
                  <a:srgbClr val="008000"/>
                </a:solidFill>
              </a:rPr>
              <a:t>Основна школа</a:t>
            </a:r>
            <a:r>
              <a:rPr lang="ru-RU" b="1" dirty="0" smtClean="0">
                <a:solidFill>
                  <a:srgbClr val="008000"/>
                </a:solidFill>
              </a:rPr>
              <a:t/>
            </a:r>
            <a:br>
              <a:rPr lang="ru-RU" b="1" dirty="0" smtClean="0">
                <a:solidFill>
                  <a:srgbClr val="008000"/>
                </a:solidFill>
              </a:rPr>
            </a:br>
            <a:r>
              <a:rPr lang="ru-RU" b="1" dirty="0" smtClean="0">
                <a:solidFill>
                  <a:srgbClr val="008000"/>
                </a:solidFill>
              </a:rPr>
              <a:t>8-9 </a:t>
            </a:r>
            <a:r>
              <a:rPr lang="ru-RU" b="1" dirty="0" err="1" smtClean="0">
                <a:solidFill>
                  <a:srgbClr val="008000"/>
                </a:solidFill>
              </a:rPr>
              <a:t>класи</a:t>
            </a:r>
            <a:r>
              <a:rPr lang="ru-RU" b="1" dirty="0" smtClean="0">
                <a:solidFill>
                  <a:srgbClr val="008000"/>
                </a:solidFill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/>
          </a:p>
          <a:p>
            <a:pPr algn="ctr">
              <a:buNone/>
            </a:pP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Сформованість </a:t>
            </a:r>
            <a:r>
              <a:rPr lang="uk-UA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потреби у збереженні та примноженні духовного й матеріального багатства українського народу: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відповідальності, як важливої риси особистості, за долю Батьківщини;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розуміння особистістю своїх прав, свобод, обов'язків;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громадянської життєвої позиції, участь в учнівському самоврядуванні, житті школи та громади;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власної віри у духовні сили народу, його майбутнє;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усвідомлення себе патріотом і громадянином України;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участь у самоврядуванні школи;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45085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- потреби у полікультурному спілкуванні на основі взаєморозуміння та поваги.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11760" cy="232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 rot="7310724">
            <a:off x="4242882" y="3371038"/>
            <a:ext cx="5064274" cy="216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r">
              <a:buNone/>
            </a:pPr>
            <a:r>
              <a:rPr lang="uk-UA" sz="7300" b="1" dirty="0">
                <a:solidFill>
                  <a:srgbClr val="FF0000"/>
                </a:solidFill>
                <a:latin typeface="Monotype Corsiva" pitchFamily="66" charset="0"/>
              </a:rPr>
              <a:t>5 клас</a:t>
            </a:r>
            <a:endParaRPr lang="ru-RU" sz="73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"Хто і коли жив в Україні",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Ми – творці власного життя",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Україна пам'ятає",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 ім'я твого і мого життя" (сторінками історії),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Ніхто не забутий, ніщо не забуте",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Державний гімн України",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Що я знаю про Україну?",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Закони життя нашого класу",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Немає прав без обов'язків",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Конвенція ООН та Конституція України про права дітей",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Про символіку України",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Герої завжди поміж нас",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Тарасове слово",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Твоя активна життєва позиція".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r">
              <a:buNone/>
            </a:pPr>
            <a:r>
              <a:rPr lang="uk-UA" sz="8400" b="1" dirty="0">
                <a:solidFill>
                  <a:srgbClr val="FF0000"/>
                </a:solidFill>
                <a:latin typeface="Monotype Corsiva" pitchFamily="66" charset="0"/>
              </a:rPr>
              <a:t>6 клас</a:t>
            </a:r>
            <a:endParaRPr lang="ru-RU" sz="8400" b="1" dirty="0">
              <a:solidFill>
                <a:srgbClr val="FF0000"/>
              </a:solidFill>
              <a:latin typeface="Monotype Corsiva" pitchFamily="66" charset="0"/>
            </a:endParaRPr>
          </a:p>
          <a:p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Я - моя родина - Україна",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Україна - полікультурна держава",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Демократичні принципи та цінності",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Згадаймо всіх поіменно",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Моя земля - </a:t>
            </a:r>
            <a:r>
              <a:rPr lang="uk-UA" sz="3400" b="1" dirty="0" err="1">
                <a:latin typeface="Times New Roman" pitchFamily="18" charset="0"/>
                <a:cs typeface="Times New Roman" pitchFamily="18" charset="0"/>
              </a:rPr>
              <a:t>земля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 моїх предків",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Державна символіка",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І синє небо, і жовте колосся",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Люби і знай свій рідний край",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Традиції мого народу",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Мова рідна - слово рідне!",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Хто живе поруч зі мною?",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Традиції моєї родини",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Школа - наш дім, ми господарі в нім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"Тарасовими шляхами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"Козацький КВК". 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068960"/>
            <a:ext cx="3952139" cy="3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47500" lnSpcReduction="20000"/>
          </a:bodyPr>
          <a:lstStyle/>
          <a:p>
            <a:pPr algn="r">
              <a:buNone/>
            </a:pPr>
            <a:r>
              <a:rPr lang="uk-UA" sz="8400" b="1" dirty="0">
                <a:solidFill>
                  <a:srgbClr val="FF0000"/>
                </a:solidFill>
                <a:latin typeface="Monotype Corsiva" pitchFamily="66" charset="0"/>
              </a:rPr>
              <a:t>7 клас</a:t>
            </a:r>
            <a:endParaRPr lang="ru-RU" sz="84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"Любове моя - Україно!",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Українці в світі",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Наші земляки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Україна від козацьких часів до сьогодення",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Найвідоміші винаходи українців",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Мій рідний край",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Історія рідного краю",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Народознавчий конкурс ерудитів",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Життя та побут українців",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Українська вдача",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Моє село чи місто",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Запорізькі козаки",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Діти мають знати свої права",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Виховуємо лідерські якості",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Школа зустрічає гостей",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Випускники нашої школи",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Українська державність", </a:t>
            </a:r>
            <a:endParaRPr lang="uk-UA" sz="3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Українська топоніміка". 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212976"/>
            <a:ext cx="440973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algn="r">
              <a:buNone/>
            </a:pPr>
            <a:r>
              <a:rPr lang="uk-UA" sz="4800" b="1" dirty="0">
                <a:solidFill>
                  <a:srgbClr val="7030A0"/>
                </a:solidFill>
                <a:latin typeface="Monotype Corsiva" pitchFamily="66" charset="0"/>
              </a:rPr>
              <a:t>В дитинстві відкриваєш материк, </a:t>
            </a:r>
            <a:endParaRPr lang="uk-UA" sz="48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r">
              <a:buNone/>
            </a:pPr>
            <a:r>
              <a:rPr lang="uk-UA" sz="4800" b="1" dirty="0" smtClean="0">
                <a:solidFill>
                  <a:srgbClr val="7030A0"/>
                </a:solidFill>
                <a:latin typeface="Monotype Corsiva" pitchFamily="66" charset="0"/>
              </a:rPr>
              <a:t>котрий назветься </a:t>
            </a:r>
            <a:r>
              <a:rPr lang="uk-UA" sz="4800" b="1" dirty="0">
                <a:solidFill>
                  <a:srgbClr val="7030A0"/>
                </a:solidFill>
                <a:latin typeface="Monotype Corsiva" pitchFamily="66" charset="0"/>
              </a:rPr>
              <a:t>потім – Батьківщина.</a:t>
            </a:r>
            <a:endParaRPr lang="ru-RU" sz="4800" dirty="0">
              <a:solidFill>
                <a:srgbClr val="7030A0"/>
              </a:solidFill>
              <a:latin typeface="Monotype Corsiva" pitchFamily="66" charset="0"/>
            </a:endParaRPr>
          </a:p>
          <a:p>
            <a:pPr algn="r">
              <a:buNone/>
            </a:pPr>
            <a:r>
              <a:rPr lang="ru-RU" sz="6600" dirty="0" err="1">
                <a:latin typeface="Monotype Corsiva" pitchFamily="66" charset="0"/>
              </a:rPr>
              <a:t>Ліна</a:t>
            </a:r>
            <a:r>
              <a:rPr lang="ru-RU" sz="6600" dirty="0">
                <a:latin typeface="Monotype Corsiva" pitchFamily="66" charset="0"/>
              </a:rPr>
              <a:t> </a:t>
            </a:r>
            <a:r>
              <a:rPr lang="ru-RU" sz="6600" dirty="0" smtClean="0">
                <a:latin typeface="Monotype Corsiva" pitchFamily="66" charset="0"/>
              </a:rPr>
              <a:t>Костенко </a:t>
            </a:r>
            <a:endParaRPr lang="ru-RU" sz="6600" dirty="0">
              <a:latin typeface="Monotype Corsiva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050958"/>
            <a:ext cx="5076056" cy="380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40000" lnSpcReduction="20000"/>
          </a:bodyPr>
          <a:lstStyle/>
          <a:p>
            <a:pPr algn="r">
              <a:buNone/>
            </a:pPr>
            <a:r>
              <a:rPr lang="uk-UA" sz="10000" b="1" dirty="0">
                <a:solidFill>
                  <a:srgbClr val="FF0000"/>
                </a:solidFill>
                <a:latin typeface="Monotype Corsiva" pitchFamily="66" charset="0"/>
              </a:rPr>
              <a:t>8 клас</a:t>
            </a:r>
            <a:endParaRPr lang="ru-RU" sz="100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"Країна, в якій я живу",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Моя Україна, демократична і вільна, я з нею пов'язую долю свою",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Трагедії українського народу" 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Я - громадянин і патріот держави",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Збережемо наш скарб - рідну мову",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Джерела духовності мого краю",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Видатні люди мого краю",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Допоможемо ветеранам",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Козацькі сурми",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Українці за кордоном. Що таке діаспора?",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Україна - суверенна і незалежна держава",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День Соборності України",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6 грудня - День збройних сил України",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Є пам'ять, якій не буде кінця",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Воїни - інтернаціоналісти",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Видатні вчені України, рідного краю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"Українське козацтво міфи та реалії", </a:t>
            </a:r>
            <a:endParaRPr lang="uk-UA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Ми - єдиний народ".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Тематичний зміст виховної діяльності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r">
              <a:buNone/>
            </a:pPr>
            <a:r>
              <a:rPr lang="uk-UA" sz="5700" b="1" dirty="0">
                <a:solidFill>
                  <a:srgbClr val="FF0000"/>
                </a:solidFill>
                <a:latin typeface="Monotype Corsiva" pitchFamily="66" charset="0"/>
              </a:rPr>
              <a:t>9  клас</a:t>
            </a:r>
            <a:endParaRPr lang="ru-RU" sz="5700" b="1" dirty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"Громадянське суспільство - гарантія дотримання прав людини",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Гуманістична мораль у громадянському суспільстві",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Державні символи України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",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Дебати: право на приватне життя",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Україна - європейська держава",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Видатні вчені України",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Ваш світлий Подвиг незабутній",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Культура політичної дискусії",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Твоя правова культура",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Що ми можемо зробити для того, щоб шкільне життя було яскравим і незабутнім".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140968"/>
            <a:ext cx="313184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latin typeface="Monotype Corsiva" pitchFamily="66" charset="0"/>
              </a:rPr>
              <a:t/>
            </a:r>
            <a:br>
              <a:rPr lang="uk-UA" sz="4000" dirty="0">
                <a:latin typeface="Monotype Corsiva" pitchFamily="66" charset="0"/>
              </a:rPr>
            </a:br>
            <a:r>
              <a:rPr lang="uk-UA" sz="40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Привітання </a:t>
            </a:r>
            <a:r>
              <a:rPr lang="uk-UA" sz="40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українською піснею вчителів школи (до Дня вчителя)</a:t>
            </a:r>
            <a:r>
              <a:rPr lang="ru-RU" dirty="0">
                <a:latin typeface="Monotype Corsiva" pitchFamily="66" charset="0"/>
              </a:rPr>
              <a:t/>
            </a:r>
            <a:br>
              <a:rPr lang="ru-RU" dirty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84" y="1672540"/>
            <a:ext cx="7986631" cy="438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Лінійка до Дня української писемності та мови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32" y="1600200"/>
            <a:ext cx="71119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Вшанування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пам’яті жертв Голодоморів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705" y="1600200"/>
            <a:ext cx="78065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Виховання патріотизму в учнів на уроках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Єдиний урок «Україна – єдина країна»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12503"/>
            <a:ext cx="8229600" cy="410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Виставка творчих учнівських і учительських робіт до Дня української писемності та мови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5338" y="1600200"/>
            <a:ext cx="63333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Усний журнал до Дня української писемності та мови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Лекції міського художнього музею про символи України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02130"/>
            <a:ext cx="8229600" cy="432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Нормативно-правова база </a:t>
            </a:r>
            <a:b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 національно-патріотичного виховання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Конституція України </a:t>
            </a:r>
          </a:p>
          <a:p>
            <a:pPr algn="just"/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Закон України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освіту”</a:t>
            </a:r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Закон України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загальну середню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освіту”</a:t>
            </a:r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Указ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Президента України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Національну доктрину розвитку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освіти”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Указ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Президеннта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Концепцію допризовної підготовки і військово-патріотичного виховання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молоді”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Постанови Кабінету Міністрів України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затвердження Національної програми патріотичного виховання населення, формування здорового способу життя, розвитку духовності та зміцнення моральних засад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суспільства”</a:t>
            </a:r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Наказ МОН «Про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затвердження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Концепції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національно-патріотичного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uk-UA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Програма </a:t>
            </a:r>
            <a:r>
              <a:rPr lang="uk-UA" sz="1900" dirty="0">
                <a:latin typeface="Times New Roman" pitchFamily="18" charset="0"/>
                <a:cs typeface="Times New Roman" pitchFamily="18" charset="0"/>
              </a:rPr>
              <a:t>«Основні орієнтири виховання учнів 1-11-х класів загальноосвітніх навчальних закладів України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F:\Работа\ОШ 21\2014-2015 н.р\Новая папка\0822bfba43e25e0e2066e2d63c33a33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340768"/>
            <a:ext cx="931063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Виготовлення листівок і подарунків військовослужбовцям </a:t>
            </a: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до </a:t>
            </a:r>
            <a:r>
              <a:rPr lang="uk-UA" sz="32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Дня Збройних сил України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769" y="1600200"/>
            <a:ext cx="74724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Усешкільна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 виховна година «Україна в моєму серці»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9981" y="1600200"/>
            <a:ext cx="56440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Підготовка до відзначення Дня Збройних сил України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0208" y="1600200"/>
            <a:ext cx="55035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Участь у міському заході «Краматорськ в обличчях» (на фото: учасниця заходу, учениця ЗОШ №21 Кононенко Лія та краматорський художник Іван </a:t>
            </a:r>
            <a:r>
              <a:rPr lang="uk-UA" sz="2400" b="1" dirty="0" err="1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Базилевський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)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Тематична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виставка літератури в шкільній бібліотеці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err="1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Відеолекторій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 до Дня визволення </a:t>
            </a:r>
            <a:r>
              <a:rPr lang="uk-UA" sz="2800" b="1" dirty="0" err="1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м.Краматорська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 та Донбасу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Monotype Corsiva" pitchFamily="66" charset="0"/>
              </a:rPr>
              <a:t>від німецько-фашистських загарбників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7127"/>
            <a:ext cx="8229600" cy="44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Презентацію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склала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педагог-організатор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Краматорської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загальноосвітньої</a:t>
            </a:r>
            <a:r>
              <a:rPr lang="ru-RU" b="1" dirty="0" smtClean="0">
                <a:solidFill>
                  <a:schemeClr val="bg1"/>
                </a:solidFill>
              </a:rPr>
              <a:t> школи </a:t>
            </a:r>
            <a:r>
              <a:rPr lang="ru-RU" b="1" dirty="0" smtClean="0">
                <a:solidFill>
                  <a:schemeClr val="bg1"/>
                </a:solidFill>
              </a:rPr>
              <a:t>І-ІІ </a:t>
            </a:r>
            <a:r>
              <a:rPr lang="ru-RU" b="1" dirty="0" err="1" smtClean="0">
                <a:solidFill>
                  <a:schemeClr val="bg1"/>
                </a:solidFill>
              </a:rPr>
              <a:t>ступенів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00FF"/>
                </a:solidFill>
              </a:rPr>
              <a:t>Сердюченко </a:t>
            </a:r>
            <a:r>
              <a:rPr lang="ru-RU" b="1" dirty="0" err="1" smtClean="0">
                <a:solidFill>
                  <a:srgbClr val="0000FF"/>
                </a:solidFill>
              </a:rPr>
              <a:t>Юлія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</a:rPr>
              <a:t>Сергіївна</a:t>
            </a:r>
            <a:r>
              <a:rPr lang="ru-RU" b="1" dirty="0" smtClean="0">
                <a:solidFill>
                  <a:srgbClr val="0000FF"/>
                </a:solidFill>
              </a:rPr>
              <a:t> 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Работа\ОШ 21\2014-2015 н.р\6. Січень\Педнарада\_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6624736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Шляхи </a:t>
            </a:r>
            <a:r>
              <a:rPr lang="ru-RU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виховних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утвердження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почуттях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патріотичних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культурного та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історичного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минулого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Конституції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Законів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символіки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престижу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виду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культивування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солдата як до державного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службовця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реальному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прав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найвищої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усвідомлення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взаємозв’язку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індивідуальною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свободою, правами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патріотичною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відповідальністю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етнічної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самосвідомості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народу;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духовної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єдності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регіонів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спільності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спадщини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толерантного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народів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культур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традицій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мовної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оволодіння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вживання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духовного коду </a:t>
            </a:r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нації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     </a:t>
            </a:r>
            <a:r>
              <a:rPr lang="ru-RU" sz="4800" dirty="0" smtClean="0"/>
              <a:t> 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877272"/>
            <a:ext cx="76200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9" y="476672"/>
            <a:ext cx="4968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Напрями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патріотичного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4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Соціальний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Військовий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Психолого-педагогічний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Правовий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1662" y="3861048"/>
            <a:ext cx="370233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патріотичного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48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Інформаційно-масові</a:t>
            </a:r>
            <a:r>
              <a:rPr lang="ru-RU" sz="48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800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8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Діяльнісно-практичні</a:t>
            </a:r>
            <a:r>
              <a:rPr lang="ru-RU" sz="48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8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Інтегративні</a:t>
            </a:r>
            <a:r>
              <a:rPr lang="ru-RU" sz="48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8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Діалогічні</a:t>
            </a:r>
            <a:r>
              <a:rPr lang="ru-RU" sz="48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8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наочні</a:t>
            </a:r>
            <a:r>
              <a:rPr lang="ru-RU" sz="48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71444"/>
            <a:ext cx="3995936" cy="338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endParaRPr lang="ru-RU" dirty="0" smtClean="0"/>
          </a:p>
          <a:p>
            <a:pPr lvl="0" algn="r"/>
            <a:r>
              <a:rPr lang="ru-RU" b="1" dirty="0" err="1" smtClean="0">
                <a:solidFill>
                  <a:srgbClr val="0066FF"/>
                </a:solidFill>
              </a:rPr>
              <a:t>національної</a:t>
            </a:r>
            <a:r>
              <a:rPr lang="ru-RU" b="1" dirty="0" smtClean="0">
                <a:solidFill>
                  <a:srgbClr val="0066FF"/>
                </a:solidFill>
              </a:rPr>
              <a:t> </a:t>
            </a:r>
            <a:r>
              <a:rPr lang="ru-RU" b="1" dirty="0" err="1">
                <a:solidFill>
                  <a:srgbClr val="0066FF"/>
                </a:solidFill>
              </a:rPr>
              <a:t>спрямованості</a:t>
            </a:r>
            <a:r>
              <a:rPr lang="ru-RU" b="1" dirty="0">
                <a:solidFill>
                  <a:srgbClr val="0066FF"/>
                </a:solidFill>
              </a:rPr>
              <a:t> </a:t>
            </a:r>
            <a:r>
              <a:rPr lang="ru-RU" b="1" dirty="0" smtClean="0">
                <a:solidFill>
                  <a:srgbClr val="0066FF"/>
                </a:solidFill>
              </a:rPr>
              <a:t> </a:t>
            </a:r>
            <a:endParaRPr lang="ru-RU" b="1" dirty="0">
              <a:solidFill>
                <a:srgbClr val="0066FF"/>
              </a:solidFill>
            </a:endParaRPr>
          </a:p>
          <a:p>
            <a:pPr lvl="0" algn="r"/>
            <a:r>
              <a:rPr lang="ru-RU" b="1" dirty="0" err="1">
                <a:solidFill>
                  <a:srgbClr val="0066FF"/>
                </a:solidFill>
              </a:rPr>
              <a:t>гуманізації</a:t>
            </a:r>
            <a:r>
              <a:rPr lang="ru-RU" b="1" dirty="0">
                <a:solidFill>
                  <a:srgbClr val="0066FF"/>
                </a:solidFill>
              </a:rPr>
              <a:t> </a:t>
            </a:r>
            <a:r>
              <a:rPr lang="ru-RU" b="1" dirty="0" err="1">
                <a:solidFill>
                  <a:srgbClr val="0066FF"/>
                </a:solidFill>
              </a:rPr>
              <a:t>виховного</a:t>
            </a:r>
            <a:r>
              <a:rPr lang="ru-RU" b="1" dirty="0">
                <a:solidFill>
                  <a:srgbClr val="0066FF"/>
                </a:solidFill>
              </a:rPr>
              <a:t> </a:t>
            </a:r>
            <a:r>
              <a:rPr lang="ru-RU" b="1" dirty="0" err="1" smtClean="0">
                <a:solidFill>
                  <a:srgbClr val="0066FF"/>
                </a:solidFill>
              </a:rPr>
              <a:t>процесу</a:t>
            </a:r>
            <a:endParaRPr lang="ru-RU" b="1" dirty="0">
              <a:solidFill>
                <a:srgbClr val="0066FF"/>
              </a:solidFill>
            </a:endParaRPr>
          </a:p>
          <a:p>
            <a:pPr lvl="0" algn="r"/>
            <a:r>
              <a:rPr lang="ru-RU" b="1" dirty="0" err="1">
                <a:solidFill>
                  <a:srgbClr val="0066FF"/>
                </a:solidFill>
              </a:rPr>
              <a:t>самоактивності</a:t>
            </a:r>
            <a:r>
              <a:rPr lang="ru-RU" b="1" dirty="0">
                <a:solidFill>
                  <a:srgbClr val="0066FF"/>
                </a:solidFill>
              </a:rPr>
              <a:t> </a:t>
            </a:r>
            <a:r>
              <a:rPr lang="ru-RU" b="1" dirty="0" err="1">
                <a:solidFill>
                  <a:srgbClr val="0066FF"/>
                </a:solidFill>
              </a:rPr>
              <a:t>і</a:t>
            </a:r>
            <a:r>
              <a:rPr lang="ru-RU" b="1" dirty="0">
                <a:solidFill>
                  <a:srgbClr val="0066FF"/>
                </a:solidFill>
              </a:rPr>
              <a:t> </a:t>
            </a:r>
            <a:r>
              <a:rPr lang="ru-RU" b="1" dirty="0" err="1" smtClean="0">
                <a:solidFill>
                  <a:srgbClr val="0066FF"/>
                </a:solidFill>
              </a:rPr>
              <a:t>саморегуляції</a:t>
            </a:r>
            <a:endParaRPr lang="ru-RU" b="1" dirty="0">
              <a:solidFill>
                <a:srgbClr val="0066FF"/>
              </a:solidFill>
            </a:endParaRPr>
          </a:p>
          <a:p>
            <a:pPr lvl="0" algn="r"/>
            <a:r>
              <a:rPr lang="ru-RU" b="1" dirty="0" err="1" smtClean="0">
                <a:solidFill>
                  <a:srgbClr val="0066FF"/>
                </a:solidFill>
              </a:rPr>
              <a:t>культуровідповідності</a:t>
            </a:r>
            <a:endParaRPr lang="ru-RU" b="1" dirty="0">
              <a:solidFill>
                <a:srgbClr val="0066FF"/>
              </a:solidFill>
            </a:endParaRPr>
          </a:p>
          <a:p>
            <a:pPr lvl="0" algn="r"/>
            <a:r>
              <a:rPr lang="ru-RU" b="1" dirty="0" err="1" smtClean="0">
                <a:solidFill>
                  <a:srgbClr val="0066FF"/>
                </a:solidFill>
              </a:rPr>
              <a:t>полікультурності</a:t>
            </a:r>
            <a:endParaRPr lang="ru-RU" b="1" dirty="0">
              <a:solidFill>
                <a:srgbClr val="0066FF"/>
              </a:solidFill>
            </a:endParaRPr>
          </a:p>
          <a:p>
            <a:pPr lvl="0" algn="r"/>
            <a:r>
              <a:rPr lang="ru-RU" b="1" dirty="0" err="1">
                <a:solidFill>
                  <a:srgbClr val="0066FF"/>
                </a:solidFill>
              </a:rPr>
              <a:t>соціальної</a:t>
            </a:r>
            <a:r>
              <a:rPr lang="ru-RU" b="1" dirty="0">
                <a:solidFill>
                  <a:srgbClr val="0066FF"/>
                </a:solidFill>
              </a:rPr>
              <a:t> </a:t>
            </a:r>
            <a:r>
              <a:rPr lang="ru-RU" b="1" dirty="0" err="1" smtClean="0">
                <a:solidFill>
                  <a:srgbClr val="0066FF"/>
                </a:solidFill>
              </a:rPr>
              <a:t>відповідності</a:t>
            </a:r>
            <a:endParaRPr lang="ru-RU" b="1" dirty="0">
              <a:solidFill>
                <a:srgbClr val="0066FF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Рекомендовано  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just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лекції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семінари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круглі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столи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конференції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уроки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 algn="just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організовувати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музеїв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військових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частин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установ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вищих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зустрічі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ветеранами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військової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служби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походи по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місцях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бойової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слави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пошукову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роботу, участь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клубів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патріотичного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спрямування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акції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упорядкування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меморіальних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комплексів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пам’ятників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братських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могил,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поховань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захисників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Вітчизни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години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залучати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 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дитячі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молодіжні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громадські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до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духовності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зміцнення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моральних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засад,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народу;</a:t>
            </a:r>
          </a:p>
          <a:p>
            <a:pPr lvl="0" algn="just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налагодити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співпрацю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органами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виконавчої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влади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громадськими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 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організаціями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 закладами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героїко-патріотичного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учнівської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пропаганди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кращих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здобутків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свою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Батьківщину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продовжити діяльність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військово-патріотичних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об'єднань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клубів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інтересами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фізкультурно-спортивних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та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туристських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клубів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t="3024" b="12094"/>
          <a:stretch>
            <a:fillRect/>
          </a:stretch>
        </p:blipFill>
        <p:spPr bwMode="auto">
          <a:xfrm>
            <a:off x="2627784" y="5589240"/>
            <a:ext cx="4176464" cy="101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226</TotalTime>
  <Words>1361</Words>
  <Application>Microsoft Office PowerPoint</Application>
  <PresentationFormat>Экран (4:3)</PresentationFormat>
  <Paragraphs>228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Національно-патріотичне виховання</vt:lpstr>
      <vt:lpstr>Слайд 2</vt:lpstr>
      <vt:lpstr>Нормативно-правова база  з національно-патріотичного виховання </vt:lpstr>
      <vt:lpstr>Слайд 4</vt:lpstr>
      <vt:lpstr>Шляхи реалізації виховних завдань   </vt:lpstr>
      <vt:lpstr>Напрями патріотичного виховання молоді </vt:lpstr>
      <vt:lpstr>Основні форми  патріотичного виховання школярів </vt:lpstr>
      <vt:lpstr>Принципи </vt:lpstr>
      <vt:lpstr>Рекомендовано   </vt:lpstr>
      <vt:lpstr>Початкова школа 1-4 класи </vt:lpstr>
      <vt:lpstr>Тематичний зміст виховної діяльності </vt:lpstr>
      <vt:lpstr>Тематичний зміст виховної діяльності  </vt:lpstr>
      <vt:lpstr>Тематичний зміст виховної діяльності </vt:lpstr>
      <vt:lpstr>Тематичний зміст виховної діяльності </vt:lpstr>
      <vt:lpstr>Основна школа 5-7 класи </vt:lpstr>
      <vt:lpstr>Основна школа 8-9 класи </vt:lpstr>
      <vt:lpstr>Тематичний зміст виховної діяльності </vt:lpstr>
      <vt:lpstr>Тематичний зміст виховної діяльності </vt:lpstr>
      <vt:lpstr>Тематичний зміст виховної діяльності </vt:lpstr>
      <vt:lpstr>Тематичний зміст виховної діяльності </vt:lpstr>
      <vt:lpstr>Тематичний зміст виховної діяльності </vt:lpstr>
      <vt:lpstr> Привітання українською піснею вчителів школи (до Дня вчителя) </vt:lpstr>
      <vt:lpstr>Лінійка до Дня української писемності та мови</vt:lpstr>
      <vt:lpstr> Вшанування пам’яті жертв Голодоморів </vt:lpstr>
      <vt:lpstr>Виховання патріотизму в учнів на уроках</vt:lpstr>
      <vt:lpstr>Єдиний урок «Україна – єдина країна»</vt:lpstr>
      <vt:lpstr>Виставка творчих учнівських і учительських робіт до Дня української писемності та мови</vt:lpstr>
      <vt:lpstr>Усний журнал до Дня української писемності та мови</vt:lpstr>
      <vt:lpstr>Лекції міського художнього музею про символи України</vt:lpstr>
      <vt:lpstr>Виготовлення листівок і подарунків військовослужбовцям до Дня Збройних сил України</vt:lpstr>
      <vt:lpstr>Усешкільна виховна година «Україна в моєму серці»</vt:lpstr>
      <vt:lpstr>Підготовка до відзначення Дня Збройних сил України</vt:lpstr>
      <vt:lpstr>Участь у міському заході «Краматорськ в обличчях» (на фото: учасниця заходу, учениця ЗОШ №21 Кононенко Лія та краматорський художник Іван Базилевський)</vt:lpstr>
      <vt:lpstr> Тематична виставка літератури в шкільній бібліотеці </vt:lpstr>
      <vt:lpstr>Відеолекторій до Дня визволення м.Краматорська та Донбасу  від німецько-фашистських загарбників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Національно-патріотичне виховання</dc:title>
  <cp:lastModifiedBy>Admin</cp:lastModifiedBy>
  <cp:revision>41</cp:revision>
  <dcterms:modified xsi:type="dcterms:W3CDTF">2015-01-10T18:25:41Z</dcterms:modified>
</cp:coreProperties>
</file>